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9" r:id="rId5"/>
    <p:sldId id="270" r:id="rId6"/>
    <p:sldId id="266" r:id="rId7"/>
    <p:sldId id="262" r:id="rId8"/>
    <p:sldId id="263" r:id="rId9"/>
    <p:sldId id="264" r:id="rId10"/>
    <p:sldId id="265" r:id="rId11"/>
    <p:sldId id="267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DA8B2-39EA-425F-A1AF-1EC1E90EB6C4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1B5FF-C275-4707-AD8B-FF3E47627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Формирующее оценивание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75" y="1285875"/>
          <a:ext cx="7429500" cy="5025076"/>
        </p:xfrm>
        <a:graphic>
          <a:graphicData uri="http://schemas.openxmlformats.org/drawingml/2006/table">
            <a:tbl>
              <a:tblPr/>
              <a:tblGrid>
                <a:gridCol w="1771650"/>
                <a:gridCol w="1135063"/>
                <a:gridCol w="1133475"/>
                <a:gridCol w="1120775"/>
                <a:gridCol w="1135062"/>
                <a:gridCol w="1133475"/>
              </a:tblGrid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 успеха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определять, чем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безошибочно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2400" marR="0" lvl="0" indent="0" algn="l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определил,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определил,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определил,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определил,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выражено подлежащее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определил, чем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чем выражены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чем выражены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чем выражены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чем выражены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выражены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подлежащие,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подлежащие,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подлежащие,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подлежащие, но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подлежащие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 допустил 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 допустил 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 допустил 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допустил более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ошибку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ошибки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ошибки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ошибок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различать типы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безошибочно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допустил 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допустил 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допустил 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допустил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сказуемых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определил типы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ошибку 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ошибки 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ошибки 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3 ошибок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сказуемых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определении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сказуемого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сказуемого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сказуемого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сказуемого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применять при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безошибочно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допустил 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допустил 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допустил 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допустил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письме правило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выполнил это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ошибку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ошибки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ошибки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 3 ошибок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постановки тире между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задание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подлежащим 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сказуемым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2643188" y="285750"/>
            <a:ext cx="4500562" cy="78581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Рубрики ученика по теме «Главные члены предложений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user\Рабочий стол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664120"/>
            <a:ext cx="6357959" cy="5419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формирующим оцениванием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понимается оценивание прогресса ученика в достижении образовательных результатов в процессе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обучения, проводимое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совместно учителем и учеником, с целью определения текущего состояния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школьника, путей его перспективного развития, мотивирования его на дальнейшее обучение, совместное планирование учителем и учеником новых образовательных целей и путей их достижения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Ожидания от учителя</a:t>
            </a: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323850" y="1844675"/>
            <a:ext cx="84248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• Готовность к переменам</a:t>
            </a:r>
            <a:br>
              <a:rPr lang="ru-RU" altLang="ru-RU" sz="36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• Мобильность</a:t>
            </a:r>
            <a:br>
              <a:rPr lang="ru-RU" altLang="ru-RU" sz="36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• Способность к нестандартным</a:t>
            </a:r>
            <a:br>
              <a:rPr lang="ru-RU" altLang="ru-RU" sz="36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трудовым действиям</a:t>
            </a:r>
            <a:br>
              <a:rPr lang="ru-RU" altLang="ru-RU" sz="36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• Ответственность и самостоятельность в</a:t>
            </a:r>
            <a:br>
              <a:rPr lang="ru-RU" altLang="ru-RU" sz="360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принятии решений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Светофор», «Сигналы рукой», «Речевые образцы», «Карточки», «Умная зарядка»«Одноминутное эссе», «Цепочка заметок», «Карты приложений», «Недельный отчет», «Речевые образцы», «Матрица запоминания», «Две звезды и желание», «Вопросы для тестов», «Поиск ошибки», «Если бы я был учителем», «Матрица наблюдений», «Доска помощи» и др.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Одноминутное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эссе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Идеал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Рубрики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Две звезды и желание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Карты понятий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Лестница успеха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Недельный отчет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Сигналы «Светофор»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500063"/>
            <a:ext cx="60007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357290" y="4714884"/>
            <a:ext cx="6357938" cy="1857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676" name="Rectangle 1"/>
          <p:cNvSpPr>
            <a:spLocks noChangeArrowheads="1"/>
          </p:cNvSpPr>
          <p:nvPr/>
        </p:nvSpPr>
        <p:spPr bwMode="auto">
          <a:xfrm>
            <a:off x="1357313" y="5286375"/>
            <a:ext cx="65008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Суть приема «</a:t>
            </a:r>
            <a:r>
              <a:rPr lang="ru-RU" sz="1400" b="1" u="sng">
                <a:latin typeface="Times New Roman" pitchFamily="18" charset="0"/>
                <a:cs typeface="Times New Roman" pitchFamily="18" charset="0"/>
              </a:rPr>
              <a:t>Две звезды и желание»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заключается в том, что учитель предлагает проверить работы одноклассников. В своих комментариях обучающиеся не оценивают работы, а определяют и указывают на 2 положительных момента – 2 звезды и на 1 момент, который заслуживает доработки – желание.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50" y="0"/>
          <a:ext cx="7786688" cy="10585450"/>
        </p:xfrm>
        <a:graphic>
          <a:graphicData uri="http://schemas.openxmlformats.org/drawingml/2006/table">
            <a:tbl>
              <a:tblPr/>
              <a:tblGrid>
                <a:gridCol w="974725"/>
                <a:gridCol w="1724025"/>
                <a:gridCol w="1870075"/>
                <a:gridCol w="1519238"/>
                <a:gridCol w="1655762"/>
                <a:gridCol w="42863"/>
              </a:tblGrid>
              <a:tr h="361950"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процесс изучения нового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понимание изученного материала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процесс размышления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результаты суммативного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тестирования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процесс понимания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понимание изученного материала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процесс размышления,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выполнения тестов,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оценивается?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обучающимися нового материала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который привел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контрольных заданий и других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процессе его преподавания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обучающегося к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работ, проводимых с целью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учителем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определенному результату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суммативного тестирования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какой целью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определить трудности, которые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определить трудности, которые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избежать случайных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проанализировать задания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проводится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возникли у обучающихся в ходе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возникли у обучающихся в освоении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правильных ответов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суммативного тестирования с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оценивание?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объяснения учителем нового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темы ( блока, раздела, параграфа 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полученных угадыванием,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целью определения их сложности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материала. По итогам оценивания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т.д.). По итогам оценивания учитель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списыванием ) с целью поиска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обучающихся,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может принять решение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может принять решение 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ошибок в рассуждениях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проанализировать ошибки и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 изменении скорости урока,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дополнительном повторении,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учащихся, которые привели к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определить пути их исправления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повторном объяснении нового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отработке, тренировочных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неправильным ответам, и их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материала, дополнительной его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упражнениях, работе учащихся 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исправления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отработке и т.д.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парах и т.д.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Когда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всего урока, по мере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итогам прохождения темы, как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любое время, когда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после получения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проводится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объяснения нового материала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правило, перед проведением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необходимо оценить процесс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суммативного оценивания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оценивание?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суммативного оценивания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" marR="0" lvl="0" indent="0" algn="l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достижения результата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«Светофор»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«Одноминутное эссе»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«Рассуждение по алгоритму»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«Топ-3»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«Сигналы рукой»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«Цепочка заметок»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«Метапознавательное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«Вопросы для тестов»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интервью»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«Речевые образцы»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«Карты приложений»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«Классификация ошибок»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«Измерение температуры»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«Недельный отчет»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«Правильные вопросы»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«Сравнение с образцом»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«Карточки»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«Индекс карточки»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«Поиск ошибки»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«Доска помощи»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«Умная зарядка»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«Квадраты»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«Упрощение»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«Речевые образцы»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«Если бы я был учителем»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«Ученик- репортер»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«Речевые образцы»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«Матрица запоминания»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«Матрица наблюдений»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«Аффективный опросник»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«Уточнение с помощью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вопроса «Почему?»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«Две звезды и желание»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«Вопросы для тестов»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«Поиск ошибки»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«Упрощение»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«Если бы я был учителем»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«Перевод информации»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«Матрица наблюдений»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«Доска помощи»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 rot="10800000" flipV="1">
            <a:off x="928688" y="1000125"/>
            <a:ext cx="771525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Рубрики обеспечивают приемлемый путь для взаимодействия с учениками и совместной выработки учебных целей и критериев их достижения.</a:t>
            </a:r>
          </a:p>
          <a:p>
            <a:pPr algn="just" eaLnBrk="0" hangingPunct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Рубрики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–это способ описания оценочных критериев, которые опираются на ожидаемые учебные результаты и достижения учеников. Обычно их используют при письменном оценивании и устных презентациях.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1143000" y="1214438"/>
            <a:ext cx="671512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Существует много путей к созданию полезных оценочных рубрик, но в любом случае важны следующие пять шагов:</a:t>
            </a:r>
          </a:p>
          <a:p>
            <a:pPr algn="just" eaLnBrk="0" hangingPunct="0"/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определить цели курса в целом и ежедневных уроков;</a:t>
            </a:r>
          </a:p>
          <a:p>
            <a:pPr algn="just" eaLnBrk="0" hangingPunct="0"/>
            <a:r>
              <a:rPr lang="ru-RU" sz="2400" dirty="0">
                <a:latin typeface="Times New Roman" pitchFamily="18" charset="0"/>
                <a:ea typeface="Calibri" pitchFamily="34" charset="0"/>
              </a:rPr>
              <a:t>- выбрать проверочные задачи, которые могут обеспечить данные, соответствующие учебным целям;</a:t>
            </a:r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latin typeface="Times New Roman" pitchFamily="18" charset="0"/>
                <a:ea typeface="Calibri" pitchFamily="34" charset="0"/>
              </a:rPr>
              <a:t>- сформировать стандарт достижений для каждой учебной цели;</a:t>
            </a:r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latin typeface="Times New Roman" pitchFamily="18" charset="0"/>
                <a:ea typeface="Calibri" pitchFamily="34" charset="0"/>
              </a:rPr>
              <a:t>- дифференцировать уровни достижений (категории), основываясь на хорошо прописанных критериях;</a:t>
            </a:r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latin typeface="Times New Roman" pitchFamily="18" charset="0"/>
                <a:ea typeface="Calibri" pitchFamily="34" charset="0"/>
              </a:rPr>
              <a:t>- определить вес или ценность каждой категории.</a:t>
            </a:r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214546" y="142852"/>
            <a:ext cx="4857784" cy="10715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Оценочные рубрики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860</Words>
  <Application>Microsoft Office PowerPoint</Application>
  <PresentationFormat>Экран (4:3)</PresentationFormat>
  <Paragraphs>210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Формирующее оценивание</vt:lpstr>
      <vt:lpstr>Слайд 2</vt:lpstr>
      <vt:lpstr>Ожидания от учителя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2022-03-21T00:00:59Z</dcterms:created>
  <dcterms:modified xsi:type="dcterms:W3CDTF">2022-03-21T20:03:46Z</dcterms:modified>
</cp:coreProperties>
</file>